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4" d="100"/>
          <a:sy n="84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8/15/2016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8/15/2016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8/15/2016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8/15/2016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8/15/2016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8/15/2016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altLang="ru-RU" sz="4000" dirty="0"/>
              <a:t>«Управление закупками»</a:t>
            </a:r>
            <a:br>
              <a:rPr lang="ru-RU" altLang="ru-RU" sz="4000" dirty="0"/>
            </a:br>
            <a:r>
              <a:rPr lang="ru-RU" sz="4000" dirty="0"/>
              <a:t>В программах 1С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400" dirty="0"/>
              <a:t>по 44 и 223 ФЗ  в 2016 году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015" y="1181914"/>
            <a:ext cx="3881438" cy="98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59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67912" y="1046988"/>
            <a:ext cx="7315200" cy="2404872"/>
          </a:xfrm>
        </p:spPr>
        <p:txBody>
          <a:bodyPr/>
          <a:lstStyle/>
          <a:p>
            <a:r>
              <a:rPr lang="ru-RU" dirty="0"/>
              <a:t>Процедура закупки</a:t>
            </a:r>
            <a:br>
              <a:rPr lang="ru-RU" dirty="0"/>
            </a:br>
            <a:r>
              <a:rPr lang="ru-RU" dirty="0"/>
              <a:t>Документ ЛОТ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86200" y="3474720"/>
            <a:ext cx="7315200" cy="2674620"/>
          </a:xfrm>
        </p:spPr>
        <p:txBody>
          <a:bodyPr>
            <a:normAutofit fontScale="85000" lnSpcReduction="10000"/>
          </a:bodyPr>
          <a:lstStyle/>
          <a:p>
            <a:r>
              <a:rPr lang="ru-RU" sz="2800" dirty="0"/>
              <a:t>Подготовка Закупки</a:t>
            </a:r>
          </a:p>
          <a:p>
            <a:r>
              <a:rPr lang="ru-RU" sz="2400" dirty="0"/>
              <a:t>	информирование потенциальных поставщиков</a:t>
            </a:r>
          </a:p>
          <a:p>
            <a:r>
              <a:rPr lang="ru-RU" sz="2400" dirty="0"/>
              <a:t>	обоснование начальной максимальной цены контакта</a:t>
            </a:r>
          </a:p>
          <a:p>
            <a:r>
              <a:rPr lang="ru-RU" sz="2400" dirty="0"/>
              <a:t>	подготовка документации</a:t>
            </a:r>
          </a:p>
          <a:p>
            <a:r>
              <a:rPr lang="ru-RU" sz="2400" dirty="0"/>
              <a:t>Проведение конкурсных процедур</a:t>
            </a:r>
          </a:p>
          <a:p>
            <a:r>
              <a:rPr lang="ru-RU" sz="2400" dirty="0"/>
              <a:t>Отражение результатов – выбор поставщика, оформление договора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25" y="1033324"/>
            <a:ext cx="3071935" cy="77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56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853" y="789848"/>
            <a:ext cx="8351308" cy="442223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474470"/>
          </a:xfrm>
        </p:spPr>
        <p:txBody>
          <a:bodyPr/>
          <a:lstStyle/>
          <a:p>
            <a:r>
              <a:rPr lang="ru-RU" dirty="0"/>
              <a:t>Создание </a:t>
            </a:r>
            <a:r>
              <a:rPr lang="ru-RU" dirty="0" err="1"/>
              <a:t>ЛОТа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37160" y="2777490"/>
            <a:ext cx="3097530" cy="3223260"/>
          </a:xfrm>
        </p:spPr>
        <p:txBody>
          <a:bodyPr>
            <a:normAutofit/>
          </a:bodyPr>
          <a:lstStyle/>
          <a:p>
            <a:r>
              <a:rPr lang="ru-RU" sz="1100" dirty="0"/>
              <a:t>Одна закупка – один документ ЛОТ</a:t>
            </a:r>
          </a:p>
          <a:p>
            <a:r>
              <a:rPr lang="ru-RU" sz="1100" dirty="0"/>
              <a:t>Способ закупки может измениться по сравнению с плановым</a:t>
            </a:r>
          </a:p>
          <a:p>
            <a:r>
              <a:rPr lang="ru-RU" sz="1100" dirty="0"/>
              <a:t>Статус лота – этапы работы с документом и настраивается индивидуально.</a:t>
            </a:r>
          </a:p>
          <a:p>
            <a:r>
              <a:rPr lang="ru-RU" sz="1100" dirty="0"/>
              <a:t>Спецификация по договору может быть заполнена по согласованным Заявкам.</a:t>
            </a:r>
          </a:p>
          <a:p>
            <a:endParaRPr lang="ru-RU" sz="1100" dirty="0"/>
          </a:p>
          <a:p>
            <a:endParaRPr lang="ru-RU" sz="11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632" y="1880235"/>
            <a:ext cx="4225286" cy="32469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589" y="3447331"/>
            <a:ext cx="8327572" cy="192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3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474470"/>
          </a:xfrm>
        </p:spPr>
        <p:txBody>
          <a:bodyPr/>
          <a:lstStyle/>
          <a:p>
            <a:r>
              <a:rPr lang="ru-RU" dirty="0"/>
              <a:t>ЛОТ: документы по закупке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37160" y="2777490"/>
            <a:ext cx="3097530" cy="3223260"/>
          </a:xfrm>
        </p:spPr>
        <p:txBody>
          <a:bodyPr>
            <a:normAutofit/>
          </a:bodyPr>
          <a:lstStyle/>
          <a:p>
            <a:r>
              <a:rPr lang="ru-RU" sz="1100" dirty="0"/>
              <a:t>Для каждого способа закупки система позволяет задать необходимый комплект документов</a:t>
            </a:r>
          </a:p>
          <a:p>
            <a:r>
              <a:rPr lang="ru-RU" sz="1100" dirty="0"/>
              <a:t>Добавление документов в ЛОТ может быть разделено между отделами: </a:t>
            </a:r>
          </a:p>
          <a:p>
            <a:r>
              <a:rPr lang="ru-RU" sz="1100" dirty="0"/>
              <a:t>  - инженеры – технические требования</a:t>
            </a:r>
          </a:p>
          <a:p>
            <a:r>
              <a:rPr lang="ru-RU" sz="1100" dirty="0"/>
              <a:t>  - юристы – проекты договоров</a:t>
            </a:r>
          </a:p>
          <a:p>
            <a:r>
              <a:rPr lang="ru-RU" sz="1100" dirty="0"/>
              <a:t>  - снабжение – обоснование цены</a:t>
            </a:r>
          </a:p>
          <a:p>
            <a:r>
              <a:rPr lang="ru-RU" sz="1100" dirty="0"/>
              <a:t>Файлы могут добавляться со сканера, из файла или из каталога шаблонов документов.</a:t>
            </a:r>
          </a:p>
          <a:p>
            <a:r>
              <a:rPr lang="ru-RU" sz="1100" dirty="0"/>
              <a:t>Для всех документов хранится информация: кто и когда добавил документ, а так же все редакции документа с историей правок.</a:t>
            </a:r>
          </a:p>
          <a:p>
            <a:endParaRPr lang="ru-RU" sz="11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729" y="758259"/>
            <a:ext cx="4359018" cy="27983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719" y="1128330"/>
            <a:ext cx="8322181" cy="3024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598" y="1356930"/>
            <a:ext cx="5306732" cy="524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2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474470"/>
          </a:xfrm>
        </p:spPr>
        <p:txBody>
          <a:bodyPr/>
          <a:lstStyle/>
          <a:p>
            <a:r>
              <a:rPr lang="ru-RU" dirty="0"/>
              <a:t>ЛОТ: НМЦК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37160" y="2777490"/>
            <a:ext cx="3097530" cy="3223260"/>
          </a:xfrm>
        </p:spPr>
        <p:txBody>
          <a:bodyPr>
            <a:normAutofit/>
          </a:bodyPr>
          <a:lstStyle/>
          <a:p>
            <a:r>
              <a:rPr lang="ru-RU" sz="1100" dirty="0"/>
              <a:t>Раздел НМЦК позволяет:</a:t>
            </a:r>
          </a:p>
          <a:p>
            <a:r>
              <a:rPr lang="ru-RU" sz="1100" dirty="0"/>
              <a:t>  - отметить поставщиков, которых необходимо уведомлять о начале процедуры закупки;</a:t>
            </a:r>
          </a:p>
          <a:p>
            <a:r>
              <a:rPr lang="ru-RU" sz="1100" dirty="0"/>
              <a:t>  - автоматически выбрать из базы данных потенциальных поставщиков;</a:t>
            </a:r>
          </a:p>
          <a:p>
            <a:r>
              <a:rPr lang="ru-RU" sz="1100" dirty="0"/>
              <a:t>  - отправить уведомление и запрос цен по электронной почте прямо из программы, при этом в программе сохраниться протокол обмена сообщениями;</a:t>
            </a:r>
          </a:p>
          <a:p>
            <a:r>
              <a:rPr lang="ru-RU" sz="1100" dirty="0"/>
              <a:t>  - ввести в спецификации ценовые предложения и рассчитать максимальную цену контракта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444" y="759943"/>
            <a:ext cx="8341857" cy="19832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079" y="1505903"/>
            <a:ext cx="5443221" cy="40707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6444" y="4197821"/>
            <a:ext cx="8341857" cy="168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0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474470"/>
          </a:xfrm>
        </p:spPr>
        <p:txBody>
          <a:bodyPr/>
          <a:lstStyle/>
          <a:p>
            <a:r>
              <a:rPr lang="ru-RU" dirty="0"/>
              <a:t>ЛОТ: Заключение договора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37160" y="2777490"/>
            <a:ext cx="3097530" cy="3223260"/>
          </a:xfrm>
        </p:spPr>
        <p:txBody>
          <a:bodyPr>
            <a:normAutofit/>
          </a:bodyPr>
          <a:lstStyle/>
          <a:p>
            <a:r>
              <a:rPr lang="ru-RU" sz="1100" dirty="0"/>
              <a:t>Добавление новых Контрагентов по ИНН</a:t>
            </a:r>
          </a:p>
          <a:p>
            <a:r>
              <a:rPr lang="ru-RU" sz="1100" dirty="0"/>
              <a:t>   - Авто заполнение реквизитов</a:t>
            </a:r>
          </a:p>
          <a:p>
            <a:r>
              <a:rPr lang="ru-RU" sz="1100" dirty="0"/>
              <a:t>   - Досье на контрагента – платит ли налоги, нет ли в списке плохих</a:t>
            </a:r>
          </a:p>
          <a:p>
            <a:endParaRPr lang="ru-RU" sz="11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558" y="780737"/>
            <a:ext cx="5362562" cy="469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7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 исполнения договоров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1419606"/>
          </a:xfrm>
        </p:spPr>
        <p:txBody>
          <a:bodyPr>
            <a:normAutofit/>
          </a:bodyPr>
          <a:lstStyle/>
          <a:p>
            <a:r>
              <a:rPr lang="ru-RU" sz="2400" dirty="0"/>
              <a:t>Контроль графика поставки</a:t>
            </a:r>
          </a:p>
          <a:p>
            <a:r>
              <a:rPr lang="ru-RU" sz="2400" dirty="0"/>
              <a:t>Контроль оплат</a:t>
            </a:r>
          </a:p>
          <a:p>
            <a:r>
              <a:rPr lang="ru-RU" sz="2400" dirty="0"/>
              <a:t>Закрытие договора и расчет штрафных санкций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25" y="1033324"/>
            <a:ext cx="3071935" cy="77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84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474470"/>
          </a:xfrm>
        </p:spPr>
        <p:txBody>
          <a:bodyPr/>
          <a:lstStyle/>
          <a:p>
            <a:r>
              <a:rPr lang="ru-RU" dirty="0"/>
              <a:t>График поставок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37160" y="2777490"/>
            <a:ext cx="3097530" cy="3223260"/>
          </a:xfrm>
        </p:spPr>
        <p:txBody>
          <a:bodyPr>
            <a:normAutofit/>
          </a:bodyPr>
          <a:lstStyle/>
          <a:p>
            <a:r>
              <a:rPr lang="ru-RU" sz="1100" dirty="0"/>
              <a:t>Раздел График поставок позволяет:</a:t>
            </a:r>
          </a:p>
          <a:p>
            <a:r>
              <a:rPr lang="ru-RU" sz="1100" dirty="0"/>
              <a:t>  - внести информацию о графике поставок товаров или услуг;</a:t>
            </a:r>
          </a:p>
          <a:p>
            <a:r>
              <a:rPr lang="ru-RU" sz="1100" dirty="0"/>
              <a:t>  - автоматически загрузить и учетной системы данные о фактических поставках;</a:t>
            </a:r>
          </a:p>
          <a:p>
            <a:r>
              <a:rPr lang="ru-RU" sz="1100" dirty="0"/>
              <a:t>   - автоматически пересчитать график платежей на основании данных по поступлении;</a:t>
            </a:r>
          </a:p>
          <a:p>
            <a:r>
              <a:rPr lang="ru-RU" sz="1100" dirty="0"/>
              <a:t>  - в случае не выполнения поставщиками обязательство по сроками поставки рассчитать пеню по договору на основании данных договора.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0" y="738342"/>
            <a:ext cx="8269604" cy="19340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19" y="2915018"/>
            <a:ext cx="8269605" cy="20858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719" y="3897630"/>
            <a:ext cx="8269605" cy="234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9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474470"/>
          </a:xfrm>
        </p:spPr>
        <p:txBody>
          <a:bodyPr/>
          <a:lstStyle/>
          <a:p>
            <a:r>
              <a:rPr lang="ru-RU" dirty="0"/>
              <a:t>График платежей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37160" y="2777490"/>
            <a:ext cx="3097530" cy="3223260"/>
          </a:xfrm>
        </p:spPr>
        <p:txBody>
          <a:bodyPr>
            <a:normAutofit/>
          </a:bodyPr>
          <a:lstStyle/>
          <a:p>
            <a:r>
              <a:rPr lang="ru-RU" sz="1100" dirty="0"/>
              <a:t>График платежей по Договору позволяет:</a:t>
            </a:r>
          </a:p>
          <a:p>
            <a:r>
              <a:rPr lang="ru-RU" sz="1100" dirty="0"/>
              <a:t>  - задать график оплат по договору в виде фиксированных дат, если они определены договором, либо в виде задержки после поступления товаров или услуг;</a:t>
            </a:r>
          </a:p>
          <a:p>
            <a:r>
              <a:rPr lang="ru-RU" sz="1100" dirty="0"/>
              <a:t>  - на основании данных договора сформировать реестр платежей, который можно либо распечатать, либо выгрузить в учетную систему в модуль Платежный Календарь;</a:t>
            </a:r>
          </a:p>
          <a:p>
            <a:r>
              <a:rPr lang="ru-RU" sz="1100" dirty="0"/>
              <a:t>  - данные о фактических оплатах автоматически загружаются из учетных систем 1С</a:t>
            </a:r>
          </a:p>
          <a:p>
            <a:endParaRPr lang="ru-RU" sz="11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971" y="780056"/>
            <a:ext cx="8286158" cy="36748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972" y="4265811"/>
            <a:ext cx="8286158" cy="200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5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и отчетность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1419606"/>
          </a:xfrm>
        </p:spPr>
        <p:txBody>
          <a:bodyPr>
            <a:normAutofit/>
          </a:bodyPr>
          <a:lstStyle/>
          <a:p>
            <a:r>
              <a:rPr lang="ru-RU" sz="2400" dirty="0"/>
              <a:t>Реестр договоров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25" y="1033324"/>
            <a:ext cx="3071935" cy="77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96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474470"/>
          </a:xfrm>
        </p:spPr>
        <p:txBody>
          <a:bodyPr/>
          <a:lstStyle/>
          <a:p>
            <a:r>
              <a:rPr lang="ru-RU" dirty="0"/>
              <a:t>Реестры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37160" y="2777490"/>
            <a:ext cx="3097530" cy="3223260"/>
          </a:xfrm>
        </p:spPr>
        <p:txBody>
          <a:bodyPr>
            <a:normAutofit/>
          </a:bodyPr>
          <a:lstStyle/>
          <a:p>
            <a:endParaRPr lang="ru-RU" sz="11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246" y="759497"/>
            <a:ext cx="8348944" cy="34696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247" y="1404103"/>
            <a:ext cx="8348944" cy="2758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245" y="1728191"/>
            <a:ext cx="8372233" cy="26837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958" y="2754631"/>
            <a:ext cx="5369662" cy="361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2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dirty="0"/>
              <a:t>Планирование закупок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1396746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/>
              <a:t>Планирование закупок по подразделениям</a:t>
            </a:r>
          </a:p>
          <a:p>
            <a:r>
              <a:rPr lang="ru-RU" sz="2400" dirty="0"/>
              <a:t>Согласование планов</a:t>
            </a:r>
          </a:p>
          <a:p>
            <a:r>
              <a:rPr lang="ru-RU" sz="2400" dirty="0"/>
              <a:t>Консолидированный план</a:t>
            </a:r>
          </a:p>
          <a:p>
            <a:r>
              <a:rPr lang="ru-RU" sz="2400" dirty="0"/>
              <a:t>Выгрузка планов на </a:t>
            </a:r>
            <a:r>
              <a:rPr lang="en-US" sz="2400" dirty="0"/>
              <a:t>zakupki.gov.ru</a:t>
            </a:r>
            <a:endParaRPr lang="ru-RU" sz="2400" dirty="0"/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25" y="1033324"/>
            <a:ext cx="3071935" cy="77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6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Попробуйте систему в работе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Для получения </a:t>
            </a:r>
            <a:r>
              <a:rPr lang="ru-RU" b="1" dirty="0" err="1"/>
              <a:t>демо</a:t>
            </a:r>
            <a:r>
              <a:rPr lang="ru-RU" b="1" dirty="0"/>
              <a:t> доступа заполните заявка на сайте или позвоните:</a:t>
            </a:r>
          </a:p>
          <a:p>
            <a:r>
              <a:rPr lang="en-US" b="1" dirty="0"/>
              <a:t>sandsoft.ru/</a:t>
            </a:r>
            <a:r>
              <a:rPr lang="en-US" b="1" dirty="0" err="1"/>
              <a:t>zakupki</a:t>
            </a:r>
            <a:endParaRPr lang="en-US" b="1" dirty="0"/>
          </a:p>
          <a:p>
            <a:r>
              <a:rPr lang="en-US" b="1" dirty="0"/>
              <a:t>(499)5798001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015" y="1181914"/>
            <a:ext cx="3881438" cy="98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51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474470"/>
          </a:xfrm>
        </p:spPr>
        <p:txBody>
          <a:bodyPr/>
          <a:lstStyle/>
          <a:p>
            <a:r>
              <a:rPr lang="ru-RU" dirty="0"/>
              <a:t>Планирование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37160" y="2777490"/>
            <a:ext cx="3097530" cy="3223260"/>
          </a:xfrm>
        </p:spPr>
        <p:txBody>
          <a:bodyPr>
            <a:normAutofit/>
          </a:bodyPr>
          <a:lstStyle/>
          <a:p>
            <a:r>
              <a:rPr lang="ru-RU" sz="1100" dirty="0"/>
              <a:t>Планирование по подразделениям и ЦФО</a:t>
            </a:r>
          </a:p>
          <a:p>
            <a:r>
              <a:rPr lang="ru-RU" sz="1100" dirty="0"/>
              <a:t>Месяц размещения, Месяц исполнения</a:t>
            </a:r>
          </a:p>
          <a:p>
            <a:r>
              <a:rPr lang="ru-RU" sz="1100" dirty="0"/>
              <a:t>КБК по 44 ФЗ, Статья затрат по 223 ФЗ </a:t>
            </a:r>
          </a:p>
          <a:p>
            <a:r>
              <a:rPr lang="ru-RU" sz="1100" dirty="0"/>
              <a:t>  - стыковка планов закупок с бюджетом</a:t>
            </a:r>
          </a:p>
          <a:p>
            <a:r>
              <a:rPr lang="ru-RU" sz="1100" dirty="0"/>
              <a:t>ОКВЭД, ОКПД  - обновляются с </a:t>
            </a:r>
            <a:r>
              <a:rPr lang="en-US" sz="1100" dirty="0"/>
              <a:t>zakupki.gov.ru</a:t>
            </a:r>
            <a:endParaRPr lang="ru-RU" sz="1100" dirty="0"/>
          </a:p>
          <a:p>
            <a:r>
              <a:rPr lang="ru-RU" sz="1100" dirty="0"/>
              <a:t>Номенклатура для планирования – предмет закупки. Номенклатуры – общий справочник с 1С Бухгалтерией</a:t>
            </a:r>
          </a:p>
          <a:p>
            <a:r>
              <a:rPr lang="ru-RU" sz="1100" dirty="0"/>
              <a:t>Управление ценами для планирования</a:t>
            </a:r>
          </a:p>
          <a:p>
            <a:r>
              <a:rPr lang="ru-RU" sz="1100" dirty="0"/>
              <a:t>Планируемый способ закупки</a:t>
            </a:r>
          </a:p>
          <a:p>
            <a:endParaRPr lang="ru-RU" sz="11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566" y="763639"/>
            <a:ext cx="8281244" cy="28618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539" y="1737997"/>
            <a:ext cx="5706271" cy="452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8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474470"/>
          </a:xfrm>
        </p:spPr>
        <p:txBody>
          <a:bodyPr/>
          <a:lstStyle/>
          <a:p>
            <a:r>
              <a:rPr lang="ru-RU" dirty="0"/>
              <a:t>Согласование планов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37160" y="2777490"/>
            <a:ext cx="3097530" cy="3223260"/>
          </a:xfrm>
        </p:spPr>
        <p:txBody>
          <a:bodyPr>
            <a:normAutofit/>
          </a:bodyPr>
          <a:lstStyle/>
          <a:p>
            <a:r>
              <a:rPr lang="ru-RU" sz="1100" dirty="0"/>
              <a:t>Встроенная система согласования документов:</a:t>
            </a:r>
          </a:p>
          <a:p>
            <a:r>
              <a:rPr lang="ru-RU" sz="1100" dirty="0"/>
              <a:t>   - система настройки шаблона согласования;</a:t>
            </a:r>
          </a:p>
          <a:p>
            <a:r>
              <a:rPr lang="ru-RU" sz="1100" dirty="0"/>
              <a:t>   - уведомление ответственных по </a:t>
            </a:r>
            <a:r>
              <a:rPr lang="en-US" sz="1100" dirty="0"/>
              <a:t>email</a:t>
            </a:r>
            <a:r>
              <a:rPr lang="ru-RU" sz="1100" dirty="0"/>
              <a:t>;</a:t>
            </a:r>
          </a:p>
          <a:p>
            <a:r>
              <a:rPr lang="ru-RU" sz="1100" dirty="0"/>
              <a:t>   - стартовый экран сразу показывает актуальные задачи на сегодня</a:t>
            </a:r>
          </a:p>
          <a:p>
            <a:endParaRPr lang="ru-RU" sz="1100" dirty="0"/>
          </a:p>
          <a:p>
            <a:r>
              <a:rPr lang="ru-RU" sz="1100" dirty="0"/>
              <a:t>Возможность использования системы 1С: Документооборот для согласования документов</a:t>
            </a:r>
          </a:p>
          <a:p>
            <a:endParaRPr lang="ru-RU" sz="11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273" y="758418"/>
            <a:ext cx="8203617" cy="4202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760" y="703384"/>
            <a:ext cx="4487130" cy="54332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1291" y="2400300"/>
            <a:ext cx="8229599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8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474470"/>
          </a:xfrm>
        </p:spPr>
        <p:txBody>
          <a:bodyPr/>
          <a:lstStyle/>
          <a:p>
            <a:r>
              <a:rPr lang="ru-RU" dirty="0"/>
              <a:t>Контроль планов закупок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37160" y="2777490"/>
            <a:ext cx="3097530" cy="3223260"/>
          </a:xfrm>
        </p:spPr>
        <p:txBody>
          <a:bodyPr>
            <a:normAutofit/>
          </a:bodyPr>
          <a:lstStyle/>
          <a:p>
            <a:r>
              <a:rPr lang="ru-RU" sz="1100" dirty="0"/>
              <a:t>Журнал документов </a:t>
            </a:r>
            <a:r>
              <a:rPr lang="ru-RU" sz="1100" dirty="0" err="1"/>
              <a:t>ПланМТО</a:t>
            </a:r>
            <a:r>
              <a:rPr lang="ru-RU" sz="1100" dirty="0"/>
              <a:t> позволяет задать произвольный набор колонок, включить сортировку и фильтры по значениям.</a:t>
            </a:r>
          </a:p>
          <a:p>
            <a:r>
              <a:rPr lang="ru-RU" sz="1100" dirty="0"/>
              <a:t>Печатные формы позволяют проанализировать информацию о </a:t>
            </a:r>
          </a:p>
          <a:p>
            <a:r>
              <a:rPr lang="ru-RU" sz="1100" dirty="0"/>
              <a:t>  - состоянии процесса планирования и согласования планов;</a:t>
            </a:r>
          </a:p>
          <a:p>
            <a:r>
              <a:rPr lang="ru-RU" sz="1100" dirty="0"/>
              <a:t>  - сформировать план в стандартных формах Плана закупок и Плана-Графика</a:t>
            </a:r>
          </a:p>
          <a:p>
            <a:r>
              <a:rPr lang="ru-RU" sz="1100" dirty="0"/>
              <a:t>Согласованные планы можно выгрузить в формат </a:t>
            </a:r>
            <a:r>
              <a:rPr lang="en-US" sz="1100" dirty="0"/>
              <a:t>XML </a:t>
            </a:r>
            <a:r>
              <a:rPr lang="ru-RU" sz="1100" dirty="0"/>
              <a:t>для размещения на портале или сохранить в </a:t>
            </a:r>
            <a:r>
              <a:rPr lang="en-US" sz="1100" dirty="0"/>
              <a:t>Excel</a:t>
            </a:r>
            <a:endParaRPr lang="ru-RU" sz="11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211" y="733840"/>
            <a:ext cx="8362410" cy="18836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641" y="1130812"/>
            <a:ext cx="8308747" cy="29382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7641" y="1489788"/>
            <a:ext cx="8308747" cy="33869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6212" y="1880236"/>
            <a:ext cx="8350980" cy="29964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6211" y="2785466"/>
            <a:ext cx="8362410" cy="319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5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474470"/>
          </a:xfrm>
        </p:spPr>
        <p:txBody>
          <a:bodyPr/>
          <a:lstStyle/>
          <a:p>
            <a:r>
              <a:rPr lang="ru-RU" dirty="0"/>
              <a:t>Контроль лимитов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37160" y="2777490"/>
            <a:ext cx="3097530" cy="3223260"/>
          </a:xfrm>
        </p:spPr>
        <p:txBody>
          <a:bodyPr>
            <a:normAutofit/>
          </a:bodyPr>
          <a:lstStyle/>
          <a:p>
            <a:r>
              <a:rPr lang="ru-RU" sz="1100" dirty="0"/>
              <a:t>Контроль лимитов позволяет задать лимит затрат по статьям затрат на подразделение.</a:t>
            </a:r>
          </a:p>
          <a:p>
            <a:r>
              <a:rPr lang="ru-RU" sz="1100" dirty="0"/>
              <a:t>Если лимит установлен, система позволяет ограничить возможность ввода планов по указанной статье сверх установленного лимита.</a:t>
            </a:r>
          </a:p>
          <a:p>
            <a:r>
              <a:rPr lang="ru-RU" sz="1100" dirty="0"/>
              <a:t>Отчет позволяет получить информацию об установленных лимитах по подразделению и запланированных суммах.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603" y="790348"/>
            <a:ext cx="8238722" cy="24557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603" y="3475457"/>
            <a:ext cx="8248098" cy="233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8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Заявки на закупку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1419606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/>
              <a:t>Заявки на закупки</a:t>
            </a:r>
          </a:p>
          <a:p>
            <a:r>
              <a:rPr lang="ru-RU" sz="2400" dirty="0"/>
              <a:t>Контроль заявок</a:t>
            </a:r>
          </a:p>
          <a:p>
            <a:r>
              <a:rPr lang="ru-RU" sz="2400" dirty="0"/>
              <a:t>Согласование заявок</a:t>
            </a:r>
          </a:p>
          <a:p>
            <a:r>
              <a:rPr lang="ru-RU" sz="2400" dirty="0"/>
              <a:t>Анализ работы ОМТС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25" y="1033324"/>
            <a:ext cx="3071935" cy="77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05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474470"/>
          </a:xfrm>
        </p:spPr>
        <p:txBody>
          <a:bodyPr/>
          <a:lstStyle/>
          <a:p>
            <a:r>
              <a:rPr lang="ru-RU" dirty="0"/>
              <a:t>Заявка на закупку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37160" y="2777490"/>
            <a:ext cx="3097530" cy="3223260"/>
          </a:xfrm>
        </p:spPr>
        <p:txBody>
          <a:bodyPr>
            <a:normAutofit/>
          </a:bodyPr>
          <a:lstStyle/>
          <a:p>
            <a:r>
              <a:rPr lang="ru-RU" sz="1100" dirty="0"/>
              <a:t>Заявка – вводиться инициаторами</a:t>
            </a:r>
          </a:p>
          <a:p>
            <a:r>
              <a:rPr lang="ru-RU" sz="1100" dirty="0"/>
              <a:t>Согласовывается ответственными</a:t>
            </a:r>
          </a:p>
          <a:p>
            <a:r>
              <a:rPr lang="ru-RU" sz="1100" dirty="0"/>
              <a:t>Если заявка плановая </a:t>
            </a:r>
          </a:p>
          <a:p>
            <a:r>
              <a:rPr lang="ru-RU" sz="1100" dirty="0"/>
              <a:t>          достаточно нажать «По остаткам плана»</a:t>
            </a:r>
          </a:p>
          <a:p>
            <a:r>
              <a:rPr lang="ru-RU" sz="1100" dirty="0"/>
              <a:t>Аварийная заявка позволяет:</a:t>
            </a:r>
          </a:p>
          <a:p>
            <a:r>
              <a:rPr lang="ru-RU" sz="1100" dirty="0"/>
              <a:t>  - использовать отдельный процесс согласования</a:t>
            </a:r>
          </a:p>
          <a:p>
            <a:r>
              <a:rPr lang="ru-RU" sz="1100" dirty="0"/>
              <a:t>  - не проверять наличие плана</a:t>
            </a:r>
          </a:p>
          <a:p>
            <a:r>
              <a:rPr lang="ru-RU" sz="1100" dirty="0"/>
              <a:t>  </a:t>
            </a:r>
          </a:p>
          <a:p>
            <a:endParaRPr lang="ru-RU" sz="11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857" y="781235"/>
            <a:ext cx="8251473" cy="33810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847" y="1060939"/>
            <a:ext cx="8331483" cy="396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474470"/>
          </a:xfrm>
        </p:spPr>
        <p:txBody>
          <a:bodyPr/>
          <a:lstStyle/>
          <a:p>
            <a:r>
              <a:rPr lang="ru-RU" dirty="0"/>
              <a:t>Контроль заявок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37160" y="2617470"/>
            <a:ext cx="3097530" cy="3406140"/>
          </a:xfrm>
        </p:spPr>
        <p:txBody>
          <a:bodyPr>
            <a:normAutofit/>
          </a:bodyPr>
          <a:lstStyle/>
          <a:p>
            <a:r>
              <a:rPr lang="ru-RU" sz="1100" dirty="0"/>
              <a:t>Отчет позволяет контролировать процесс работы ОМТС:</a:t>
            </a:r>
          </a:p>
          <a:p>
            <a:r>
              <a:rPr lang="ru-RU" sz="1100" dirty="0"/>
              <a:t>  - собирает необходимость закупок по всем подразделениям и позволяет объединить заявки</a:t>
            </a:r>
          </a:p>
          <a:p>
            <a:r>
              <a:rPr lang="ru-RU" sz="1100" dirty="0"/>
              <a:t>  - проверяет наличие ТМЦ на складе </a:t>
            </a:r>
          </a:p>
          <a:p>
            <a:r>
              <a:rPr lang="ru-RU" sz="1100" dirty="0"/>
              <a:t>  - показывает по каким ТМЦ и в каком объеме уже идут процедуры закупок</a:t>
            </a:r>
          </a:p>
          <a:p>
            <a:r>
              <a:rPr lang="ru-RU" sz="1100" dirty="0"/>
              <a:t>Система позволяет запретить ввод заявок сверх плана:</a:t>
            </a:r>
          </a:p>
          <a:p>
            <a:r>
              <a:rPr lang="ru-RU" sz="1100" dirty="0"/>
              <a:t>  - по наименованиям и количеству</a:t>
            </a:r>
          </a:p>
          <a:p>
            <a:r>
              <a:rPr lang="ru-RU" sz="1100" dirty="0"/>
              <a:t>  - по денежному бюджету подразделения на месяц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067" y="850059"/>
            <a:ext cx="8330815" cy="302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05525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167</TotalTime>
  <Words>726</Words>
  <Application>Microsoft Office PowerPoint</Application>
  <PresentationFormat>Широкоэкранный</PresentationFormat>
  <Paragraphs>107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Corbel</vt:lpstr>
      <vt:lpstr>Wingdings 2</vt:lpstr>
      <vt:lpstr>Рамка</vt:lpstr>
      <vt:lpstr>«Управление закупками» В программах 1С</vt:lpstr>
      <vt:lpstr>Планирование закупок</vt:lpstr>
      <vt:lpstr>Планирование</vt:lpstr>
      <vt:lpstr>Согласование планов</vt:lpstr>
      <vt:lpstr>Контроль планов закупок</vt:lpstr>
      <vt:lpstr>Контроль лимитов</vt:lpstr>
      <vt:lpstr>Заявки на закупку</vt:lpstr>
      <vt:lpstr>Заявка на закупку</vt:lpstr>
      <vt:lpstr>Контроль заявок</vt:lpstr>
      <vt:lpstr>Процедура закупки Документ ЛОТ</vt:lpstr>
      <vt:lpstr>Создание ЛОТа</vt:lpstr>
      <vt:lpstr>ЛОТ: документы по закупке</vt:lpstr>
      <vt:lpstr>ЛОТ: НМЦК</vt:lpstr>
      <vt:lpstr>ЛОТ: Заключение договора</vt:lpstr>
      <vt:lpstr>Контроль исполнения договоров</vt:lpstr>
      <vt:lpstr>График поставок</vt:lpstr>
      <vt:lpstr>График платежей</vt:lpstr>
      <vt:lpstr>Анализ и отчетность</vt:lpstr>
      <vt:lpstr>Реестры</vt:lpstr>
      <vt:lpstr>Попробуйте систему в работе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Sandulsky</dc:creator>
  <cp:lastModifiedBy>Alexander Sandulsky</cp:lastModifiedBy>
  <cp:revision>22</cp:revision>
  <dcterms:created xsi:type="dcterms:W3CDTF">2016-08-15T16:02:36Z</dcterms:created>
  <dcterms:modified xsi:type="dcterms:W3CDTF">2016-08-15T18:50:12Z</dcterms:modified>
</cp:coreProperties>
</file>