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77" r:id="rId5"/>
    <p:sldId id="278" r:id="rId6"/>
    <p:sldId id="279" r:id="rId7"/>
    <p:sldId id="280" r:id="rId8"/>
    <p:sldId id="281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98" d="100"/>
          <a:sy n="98" d="100"/>
        </p:scale>
        <p:origin x="-846" y="-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altLang="ru-RU" sz="4000" dirty="0"/>
              <a:t>«Бюджет Доходов и Расходов»</a:t>
            </a:r>
            <a:br>
              <a:rPr lang="ru-RU" altLang="ru-RU" sz="4000" dirty="0"/>
            </a:br>
            <a:r>
              <a:rPr lang="ru-RU" sz="4000" dirty="0"/>
              <a:t>В программах 1С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dirty="0"/>
              <a:t>Универсальная система подготовки управленческой отчетности для программа на платформе 1С:Предерияте 8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015" y="1181914"/>
            <a:ext cx="3881438" cy="98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95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000" dirty="0"/>
              <a:t>Аналитика отчетности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1396746"/>
          </a:xfrm>
        </p:spPr>
        <p:txBody>
          <a:bodyPr>
            <a:normAutofit/>
          </a:bodyPr>
          <a:lstStyle/>
          <a:p>
            <a:r>
              <a:rPr lang="ru-RU" sz="2400" dirty="0"/>
              <a:t>Настройка показателей аналитического учета</a:t>
            </a:r>
          </a:p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625" y="1033324"/>
            <a:ext cx="3071935" cy="77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1474470"/>
          </a:xfrm>
        </p:spPr>
        <p:txBody>
          <a:bodyPr/>
          <a:lstStyle/>
          <a:p>
            <a:r>
              <a:rPr lang="ru-RU" dirty="0"/>
              <a:t>Показатели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37160" y="2777490"/>
            <a:ext cx="3097530" cy="3223260"/>
          </a:xfrm>
        </p:spPr>
        <p:txBody>
          <a:bodyPr>
            <a:normAutofit lnSpcReduction="10000"/>
          </a:bodyPr>
          <a:lstStyle/>
          <a:p>
            <a:r>
              <a:rPr lang="ru-RU" sz="1100" b="1" dirty="0"/>
              <a:t>Любой отчет в системе – это набор показателей</a:t>
            </a:r>
          </a:p>
          <a:p>
            <a:r>
              <a:rPr lang="ru-RU" sz="1100" dirty="0"/>
              <a:t>Модуль позволяет работать с показателями различных типов: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100" dirty="0"/>
              <a:t>Финансовые;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100" dirty="0"/>
              <a:t>Фиксирование (или не финансовые);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100" dirty="0"/>
              <a:t>Агрегатные (суммы или частное от деления других показателей);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100" dirty="0"/>
              <a:t>Коэффициенты.</a:t>
            </a:r>
          </a:p>
          <a:p>
            <a:r>
              <a:rPr lang="ru-RU" sz="1100" dirty="0"/>
              <a:t>Для всех показателей система позволяет задать плановые значения и настроить источник данных для автоматического расчета фактических значений.</a:t>
            </a:r>
          </a:p>
        </p:txBody>
      </p:sp>
      <p:pic>
        <p:nvPicPr>
          <p:cNvPr id="8" name="Рисунок 7" descr="Еелая акация (2П14) &#10;Главное &#10;Руководителю &#10;Банк и касса &#10;Продажи &#10;Покупки &#10;Склад &#10;Производство &#10;ОС и НМА &#10;Зарплата и кадры &#10;Операции &#10;Отч вты &#10;Справочники &#10;Администрирование &#10;Упр учет &#10;(1 С: Предлриятие) &#10;вддс &#10;Бюджет ДДС &#10;Сценарии плана ДДС &#10;Бюджет ПЭО &#10;Ответственные kPl &#10;Сценарии плана ВДР &#10;ЦФО &#10;ЕТЈ &#10;ЗДЈ М М. М- &#10;поиск (Ctd+Fj &#10;Отчеты &#10;Пользователь &#10;Показатели аналитики &#10;Значения текстовых показателей &#10;Значения фиксированных показателей &#10;Показатели аналитики &#10;Стили оформления показателей аналитики &#10;Движение ДС &#10;Движение ДС(расширенный) &#10;Выполнение плана &#10;Отчет по показателям аналитики &#10;Сервис &#10;Расчёт значений показателей аналитики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743" y="774927"/>
            <a:ext cx="4811486" cy="2989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工 a 、 Me108a1 、 &#10;① ① 王 ロ &#10;コ OKasaTenM &#10;S に PC き 1 &#10;コ 0 コ 04 ロ as ロ anat-f 、 M &#10;コ 0Ka3aTer1V1 a 工 a コ ミ T ミ K ミ &#10;000000135 &#10;C 。 a &#10;、 TO 「 、 T 、 コ 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748" y="1880235"/>
            <a:ext cx="7220197" cy="1884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Показатели аналитики &#10;Наименование &#10;Показатели аналитики &#10;Основная дея тельность &#10;О 1 Доходы &#10;1 1 Доходы от основной деятельности &#10;1 Л Л Пошив одежды &#10;1 12 Продажа покупных товаџюв &#10;12 Прочие доходы &#10;1 ЕЛ Доходы, связанные со сдачей имуществ „ &#10;122 Проценты по пученные &#10;С) 2 Раскоды &#10;22 Прочие расходы &#10;221 Раскопы. связанные со сдачей имуществ„ &#10;222 Прочие налоги и сборы &#10;223 Проценты куплете &#10;21 Раскоды по основной деятельности &#10;21 Л Амортизация ОСИ НМД &#10;212 Материальные расходы &#10;С) 213 Оплата труда &#10;— 2131 ФОТ &#10;— 21328знось,сФOТ &#10;214 Налоги &#10;21 АЛ Транспортный налог &#10;21 4 2 Земельный налог &#10;21 43 Налог на имущество &#10;21 Е Коммунальные расходы &#10;21 б Списание НДС на расходы &#10;Прочая деятельность &#10;Сортировка 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159" y="2269702"/>
            <a:ext cx="5856514" cy="45882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278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1474470"/>
          </a:xfrm>
        </p:spPr>
        <p:txBody>
          <a:bodyPr/>
          <a:lstStyle/>
          <a:p>
            <a:r>
              <a:rPr lang="ru-RU" dirty="0"/>
              <a:t>Отчеты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37160" y="2777490"/>
            <a:ext cx="3097530" cy="3223260"/>
          </a:xfrm>
        </p:spPr>
        <p:txBody>
          <a:bodyPr>
            <a:normAutofit/>
          </a:bodyPr>
          <a:lstStyle/>
          <a:p>
            <a:r>
              <a:rPr lang="x-none" dirty="0"/>
              <a:t>Выполнение плана - основной отчет, который используется для формирования выходных форм.</a:t>
            </a:r>
            <a:endParaRPr lang="ru-RU" dirty="0"/>
          </a:p>
          <a:p>
            <a:r>
              <a:rPr lang="ru-RU" dirty="0"/>
              <a:t>Отчет позволяет формировать большое количество вариантов печатных форм по одному и тому же набору показателей.</a:t>
            </a:r>
          </a:p>
          <a:p>
            <a:endParaRPr lang="ru-RU" sz="1100" dirty="0"/>
          </a:p>
        </p:txBody>
      </p:sp>
      <p:pic>
        <p:nvPicPr>
          <p:cNvPr id="7" name="Рисунок 6" descr="вддс &#10;Бюджет ДДС &#10;Сценарии плана ДДС &#10;вдр &#10;Бюджет ПЭО &#10;Ответственные kPl &#10;Сценарии плана ВДР &#10;ЦФО &#10;Показатели аналитики &#10;Значения текстовых показателей &#10;Значения фиксированных показателей &#10;Показатели аналитики &#10;Стили оформления показателей аналитики &#10;Отчеты &#10;Движение ДС &#10;Движение ДС(расширенный) &#10;Выполнение плана &#10;Отчет по показателям аналитики &#10;Сервис &#10;Расчёт значений показателей аналитики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122" y="796290"/>
            <a:ext cx="5547756" cy="2552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Период: 0101 2016 &#10;Сформировать &#10;Выполнение плана &#10;31 032016 &#10;Организация: &#10;Печать Печатная форма: USALl &#10;220 &#10;[9 &#10;Исключить: &#10;Текущий период &#10;2 ппо ппп &#10;1 7ЕЕппп &#10;2so &#10;Раздел: &#10;[9 &#10;Сцен &#10;За период &#10;Основная деятельность &#10;Прочая деятельность &#10;1. Доходы &#10;1.1. Доходы от основной деятель &#10;1 ММ Псшие одежды &#10;Пссдажв пс &#10;1.2 Прочие доходы &#10;сходы, связанные сс &#10;сдачеи имущества в аренду &#10;122 Проценты полученные &#10;2. Расходы &#10;2.2 Прочие расходы &#10;221 Расходы, связанные со &#10;сдачеи имущества в аренду &#10;222 Прочие налоги и сборы &#10;223 Проценты к уплате &#10;2.1 Расходы по основной деятель &#10;21 М Амортизация ОС и НИД &#10;2М 2 Материальные расходы &#10;2М Е Коммунальные двсхсдь• &#10;2М Списание НДС на расходы &#10;2.1.3 Оплата труда &#10;вм сот &#10;21 32 взносы соот &#10;2.1.4 Налоги &#10;2М 41 Транспортный налог &#10;2М 42 Земельный е:агсг &#10;2М 4 З Налог на имущество &#10;П редыдуций год &#10;1 2€sss4 &#10;1S9437 &#10;1 035090 &#10;7ss &#10;2 E2S &#10;17 €ss &#10;220 &#10;С начала года &#10;П рог &#10;2 ппп поп &#10;1 7ЕЕппп &#10;2so &#10;П редыдуций год &#10;1 2€sss4 &#10;1S9437 &#10;1 035090 &#10;7ss &#10;240 &#10;2 E2S &#10;17 €ss 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122" y="1450657"/>
            <a:ext cx="8077200" cy="4783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Период: 0101 2016 &#10;Сформировать &#10;Выполнение плана &#10;31 032016 &#10;Организация: &#10;Печать Печатная форма: USALl &#10;Основная деятельность &#10;Прочая деятельность &#10;1. Доходы &#10;1.1. Доходы от основной деятель &#10;1 ММ Псшие одежды &#10;1 М Пасдажв покупных тсва&gt;св &#10;Исключить: &#10;Текущий период &#10;П рог &#10;2 ппп опп &#10;• [9 Сценарић План оптимистичный 2016 &#10;за тели анапимки 1С.Предприяме) &#10;Показатели аналитики &#10;Созда ть пу &#10;Наименование &#10;Показатели аналитики &#10;СтатьиУУ &#10;ЕДР по подразделениям &#10;сводный &#10;поиск &#10;Код показателя &#10;Ста тьиУУ &#10;ЕДР по под &#10;сводны 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122" y="1740355"/>
            <a:ext cx="8077200" cy="29028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176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1474470"/>
          </a:xfrm>
        </p:spPr>
        <p:txBody>
          <a:bodyPr/>
          <a:lstStyle/>
          <a:p>
            <a:r>
              <a:rPr lang="ru-RU" dirty="0"/>
              <a:t>Планирование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37159" y="2777490"/>
            <a:ext cx="3387831" cy="322326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любого показателя в системе может быть задан план.</a:t>
            </a:r>
          </a:p>
          <a:p>
            <a:r>
              <a:rPr lang="ru-RU" dirty="0"/>
              <a:t>План может задаваться: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 группе компаний;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 отдельному юридическому лицу;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 ЦФО;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по различным сценариям.</a:t>
            </a:r>
          </a:p>
          <a:p>
            <a:r>
              <a:rPr lang="ru-RU" dirty="0"/>
              <a:t>Планы могут быть установлены не только для суммовых показателей, но и для коэффициентов и количественных показателей.</a:t>
            </a:r>
          </a:p>
          <a:p>
            <a:endParaRPr lang="ru-RU" sz="1100" dirty="0"/>
          </a:p>
        </p:txBody>
      </p:sp>
      <p:pic>
        <p:nvPicPr>
          <p:cNvPr id="11" name="Рисунок 10" descr="Бюджет ПЭО 000000013 от 01.01.2016 * &#10;Ном. &#10;Организация &#10;алав акация &#10;Раздел бюцета ЕДР &#10;Плановый период: Январь 201 Б &#10;Добавите &#10;ЦФО &#10;Еще &#10;Еще &#10;Не сумми;ювать &#10;Показ а теле &#10;1 1 1 Пошив одежды &#10;1 12 Продажа покупньх това;юв &#10;21 Л дмортизация ОСИ НМД &#10;212 Материальные расходы &#10;2131 &#10;Сумма &#10;5 отпи &#10;250 отпи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991" y="737198"/>
            <a:ext cx="7435933" cy="4084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122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1474470"/>
          </a:xfrm>
        </p:spPr>
        <p:txBody>
          <a:bodyPr/>
          <a:lstStyle/>
          <a:p>
            <a:r>
              <a:rPr lang="ru-RU" dirty="0"/>
              <a:t>Фактические значения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37159" y="2777490"/>
            <a:ext cx="3176057" cy="3223260"/>
          </a:xfrm>
        </p:spPr>
        <p:txBody>
          <a:bodyPr>
            <a:normAutofit/>
          </a:bodyPr>
          <a:lstStyle/>
          <a:p>
            <a:r>
              <a:rPr lang="x-none" dirty="0"/>
              <a:t>Набор данных определяется фильтром. Фильтр - это список проводок с указанием субконто которые надо включить в показатель и список проводок с указанием субконто которые надо исключить из показателя.</a:t>
            </a:r>
            <a:endParaRPr lang="ru-RU" dirty="0"/>
          </a:p>
          <a:p>
            <a:r>
              <a:rPr lang="x-none" dirty="0"/>
              <a:t>Набор проводок определяется на закладках Состав и Исключения.</a:t>
            </a:r>
            <a:endParaRPr lang="ru-RU" dirty="0"/>
          </a:p>
          <a:p>
            <a:endParaRPr lang="ru-RU" sz="1100" dirty="0"/>
          </a:p>
        </p:txBody>
      </p:sp>
      <p:pic>
        <p:nvPicPr>
          <p:cNvPr id="5" name="Рисунок 4" descr="1.1.1 &#10;Главное &#10;Получить данные &#10;Пошив одежды (Показатели аналитики) * &#10;Код: &#10;сортировка: &#10;Еще &#10;Период: &#10;П Группа показателей: 1 Л Л &#10;Код показателя: План &#10;Имя показателя: План &#10;Тип: Бухучет: Настройка отбора к регистру Хозрасчетный &#10;Состав Исключения &#10;Добавить &#10;Подра з дел ение &#10;1 Обороты &#10;Счет Дт &#10;Без НДС &#10;Еще &#10;Сумма &#10;счетКт счет дт(ВГ0) счет кт(ВГ0) отборы &#10;9001 л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989" y="703897"/>
            <a:ext cx="6664039" cy="359497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Сохрани ть &#10;Условия счетов &#10;[9 &#10;Группа показатели &#10;Имя показателя: План &#10;Оборо ты &#10;Добавить новый элемент &#10;Настройка отбора. Форма отбора &#10;Еще &#10;[2 Дополнительные условия исключения по документам &#10;Счет Кт: 90 D &#10;Подразделение: С) Дт &#10;Сгруппировать условия &#10;(ф) Кт &#10;Счет Дт: &#10;Показатель &#10;Без НДС &#10;Еще &#10;Вид сравнения &#10;Субконто1 «Номенклатурные группы) &#10;Значение &#10;Пошив о дежды 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533" y="1945344"/>
            <a:ext cx="7676529" cy="42416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609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1541834"/>
          </a:xfrm>
        </p:spPr>
        <p:txBody>
          <a:bodyPr/>
          <a:lstStyle/>
          <a:p>
            <a:r>
              <a:rPr lang="ru-RU" dirty="0" smtClean="0"/>
              <a:t>Не финансовые показатели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6032" y="2684834"/>
            <a:ext cx="2834640" cy="3130750"/>
          </a:xfrm>
        </p:spPr>
        <p:txBody>
          <a:bodyPr>
            <a:normAutofit fontScale="92500" lnSpcReduction="20000"/>
          </a:bodyPr>
          <a:lstStyle/>
          <a:p>
            <a:r>
              <a:rPr lang="x-none" dirty="0"/>
              <a:t>Показатели в системе могут иметь фиксированные значения. </a:t>
            </a:r>
            <a:r>
              <a:rPr lang="ru-RU" dirty="0" smtClean="0"/>
              <a:t>Например: количество посадочных мест в ресторане, количество покупателей за сутки, количество результативных звонков менеджера отдела продаж.</a:t>
            </a:r>
          </a:p>
          <a:p>
            <a:r>
              <a:rPr lang="ru-RU" dirty="0" smtClean="0"/>
              <a:t>Показатели коэффициенты: система позволяет создавать производные от финансовых показателей делением или умножением на любые другие в том числе не финансовые.</a:t>
            </a:r>
          </a:p>
          <a:p>
            <a:r>
              <a:rPr lang="ru-RU" dirty="0" smtClean="0"/>
              <a:t>Система позволяет автоматизировать расчет любых экономических показателей и </a:t>
            </a:r>
            <a:r>
              <a:rPr lang="en-US" dirty="0" smtClean="0"/>
              <a:t>KPI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 descr="1. Итого Номеров (Общее количество номеров Отеля) (Показатели а. &#10;Главное &#10;Получить данные &#10;Еще &#10;Код: &#10;Сортировка &#10;Период: &#10;П Группа показателей: Стру &#10;Наименование Елд &#10;Код показателя: &#10;Имя показателя: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531" y="1143000"/>
            <a:ext cx="7590817" cy="3107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Главное &#10;Получить данные &#10;Код: &#10;Еще &#10;Сортировка &#10;П Группа показателећ Период: 0107 2П1Б-ЗП 201 Б &#10;Наименование: Доля Продажи покупньх това;юв &#10;Код показателя: Дагомыс &#10;Имя показателя: К2 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812" y="1630091"/>
            <a:ext cx="7765395" cy="35450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175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3002734" cy="156128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Учет по ЦФО и Внутри групповые обороты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6032" y="2704289"/>
            <a:ext cx="2834640" cy="311129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Если в одной информационной базе ведется учет по нескольким юридическим лицам, можно задать ЦФО и объединить данные по отдельным подразделениям (объектам строительства или номенклатурным группам) в одно ЦФО для целей управленческого учета.</a:t>
            </a:r>
          </a:p>
          <a:p>
            <a:r>
              <a:rPr lang="ru-RU" dirty="0" smtClean="0"/>
              <a:t>Программа так же автоматически выделяет оборот между компаниями, входящими в группу компаний и позволяет сформировать отчет по всем предприятиям или без учета оборотов между предприятиями, входящими в группу.</a:t>
            </a:r>
            <a:endParaRPr lang="ru-RU" dirty="0"/>
          </a:p>
        </p:txBody>
      </p:sp>
      <p:pic>
        <p:nvPicPr>
          <p:cNvPr id="5" name="Рисунок 4" descr="OH2h2HS2'4 eH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897" y="799288"/>
            <a:ext cx="7084979" cy="3189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ФО С:Предприя ме) &#10;АУП (ЦФО) &#10;Код: &#10;Наименование: ДУП &#10;Родитель: &#10;Добавить &#10;Подра з дел ение &#10;Еще &#10;Еще &#10;Организация &#10;Наша компания 1 &#10;Наша компания 2 &#10;З Основное подраздегг„ Наша компания З &#10;4 (Реновноепофазд€п;;;!! ИП В нашей г к ИП 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014" y="1143000"/>
            <a:ext cx="5548280" cy="480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Период: 0101 2016 &#10;Фоновый &#10;Выполнение плана &#10;31 032016 &#10;Организация: &#10;Обычный &#10;Вкл Евкл &#10;[9 &#10;Раздел: &#10;[9 &#10;Сценарий: План оптимистичный 20 &#10;Язь к &#10;Валюта: руб &#10;ЦФО дуп &#10;Сформировать &#10;Печать &#10;СКРЫТЬ пустые стропт &#10;[9 &#10;Печатная форма: USALl &#10;Группировка по ЦФО &#10;Исключить: &#10;Выгрузить в XML: &#10;2 &#10;z,zz 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897" y="2843112"/>
            <a:ext cx="8262026" cy="1488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81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Попробуйте систему в работе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Для получения </a:t>
            </a:r>
            <a:r>
              <a:rPr lang="ru-RU" b="1" dirty="0" err="1"/>
              <a:t>демо</a:t>
            </a:r>
            <a:r>
              <a:rPr lang="ru-RU" b="1" dirty="0"/>
              <a:t> доступа заполните заявку на сайте или позвоните</a:t>
            </a:r>
          </a:p>
          <a:p>
            <a:r>
              <a:rPr lang="en-US" b="1" dirty="0"/>
              <a:t>http://sandsoft.ru/upruchet</a:t>
            </a:r>
          </a:p>
          <a:p>
            <a:r>
              <a:rPr lang="ru-RU" b="1" dirty="0"/>
              <a:t>Москва: </a:t>
            </a:r>
            <a:r>
              <a:rPr lang="en-US" b="1" dirty="0"/>
              <a:t>(499)579</a:t>
            </a:r>
            <a:r>
              <a:rPr lang="ru-RU" b="1" dirty="0"/>
              <a:t> </a:t>
            </a:r>
            <a:r>
              <a:rPr lang="en-US" b="1" dirty="0"/>
              <a:t>80</a:t>
            </a:r>
            <a:r>
              <a:rPr lang="ru-RU" b="1" dirty="0"/>
              <a:t> </a:t>
            </a:r>
            <a:r>
              <a:rPr lang="en-US" b="1" dirty="0"/>
              <a:t>01</a:t>
            </a:r>
            <a:r>
              <a:rPr lang="ru-RU" b="1" dirty="0"/>
              <a:t>  Сочи: (862)227 00 10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015" y="1181914"/>
            <a:ext cx="3881438" cy="98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5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к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271</TotalTime>
  <Words>364</Words>
  <Application>Microsoft Office PowerPoint</Application>
  <PresentationFormat>Широкоэкранный</PresentationFormat>
  <Paragraphs>37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Corbel</vt:lpstr>
      <vt:lpstr>Wingdings 2</vt:lpstr>
      <vt:lpstr>Рамка</vt:lpstr>
      <vt:lpstr>«Бюджет Доходов и Расходов» В программах 1С</vt:lpstr>
      <vt:lpstr>Аналитика отчетности</vt:lpstr>
      <vt:lpstr>Показатели</vt:lpstr>
      <vt:lpstr>Отчеты</vt:lpstr>
      <vt:lpstr>Планирование</vt:lpstr>
      <vt:lpstr>Фактические значения</vt:lpstr>
      <vt:lpstr>Не финансовые показатели</vt:lpstr>
      <vt:lpstr>Учет по ЦФО и Внутри групповые обороты</vt:lpstr>
      <vt:lpstr>Попробуйте систему в работе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Alexander Sandulsky</dc:creator>
  <cp:lastModifiedBy>Alexander Sandulsky</cp:lastModifiedBy>
  <cp:revision>32</cp:revision>
  <dcterms:created xsi:type="dcterms:W3CDTF">2016-08-15T16:02:36Z</dcterms:created>
  <dcterms:modified xsi:type="dcterms:W3CDTF">2016-09-25T14:00:19Z</dcterms:modified>
</cp:coreProperties>
</file>